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1" r:id="rId6"/>
    <p:sldId id="262" r:id="rId7"/>
    <p:sldId id="266" r:id="rId8"/>
    <p:sldId id="267" r:id="rId9"/>
    <p:sldId id="272" r:id="rId10"/>
    <p:sldId id="271" r:id="rId11"/>
    <p:sldId id="270" r:id="rId12"/>
    <p:sldId id="258" r:id="rId13"/>
    <p:sldId id="260" r:id="rId14"/>
    <p:sldId id="263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69"/>
  </p:normalViewPr>
  <p:slideViewPr>
    <p:cSldViewPr snapToGrid="0">
      <p:cViewPr varScale="1">
        <p:scale>
          <a:sx n="114" d="100"/>
          <a:sy n="114" d="100"/>
        </p:scale>
        <p:origin x="664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AAE88-9B11-119F-55B4-A9760992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7525C0-58BE-5164-6C40-CAF8AFBA3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5519FB-6F80-8012-ADD0-4D46B49B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8DDE7A-C239-7FE6-0FBD-84BC9D5F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509005-5E53-9045-F70A-3EA866B0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6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945CC-1F9F-7B49-1C5B-AA61F9C0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F251F46-8F0C-0BFF-3F90-1EB547A0C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5F59DF-762F-3CD3-BD65-2FA6AF93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BA6590-304A-1B6B-D46A-19CF9613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AE6C24-7728-30C7-2353-40213A19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70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F9F8E8-ACBE-FE60-E444-F98EB5249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E48731-5933-6C3B-1EBC-88FC366BD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EECD47-27B2-32F4-C02A-452199CD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D144BE-A718-80EF-0EC0-36366C25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374EBE-29CE-0B39-47BD-2CADB988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74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F43E7-1C3E-3E11-083C-289A8582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C15A45-AD94-54BC-CE2D-975B531E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AD4CA-75CF-9122-B526-A02357C5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0D9380-4D97-B4E6-04B8-CF809C79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CEE9C3-D025-1CD6-F7B6-1FFB61FD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59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75436-3429-A2E0-2B1A-7FEC1FAE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CBB3C6-530F-7E1F-2D7D-DEBB3D8FA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40EA33-8D31-98CE-82E9-A69901EF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2A46B6-65E9-2B2B-9FA6-FCF2238E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73F318-13A3-535A-53EC-BE5BB6A4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0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7C464-BD13-AA17-B57D-644F8274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8169C8-602C-22A4-BD34-4A03C1C25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732798-CAB3-39BD-A615-7186A9CF0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8F2032-0703-B7F0-4D6A-467E3C20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82EDE1-85BE-CDF9-BAE1-C3EC88E8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7AB9FC-8840-804F-B73B-D6D546E4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90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B66BD-35A8-BB6C-6710-F5A5DC2E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DD8AB8-E4E6-4DC1-6171-E1CBB536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A41F61-03D0-83FF-344D-D5DCDFDCE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73C07B-142D-C2B9-1AA8-FD8E26B21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E0F8423-E6B7-AC15-9B52-95DF4A181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7387B8-804E-6283-131D-F968B9CD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FAB7679-DFF9-267D-D7EC-418E3F4C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46FB97C-EF77-8B5B-0613-1FB4AE1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03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A7CD3-8B16-EC29-AEAE-26DB9650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4D4474F-3B7A-75BF-6B62-61F3B351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03DBB8-15D9-33F4-69CD-B29A2295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355069-E940-CC56-4089-1D5E8A90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6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D03B7FF-8211-7D1C-8530-97CD17AF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C43000C-3136-CBA1-F2A1-66A7D8FA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C1E09E-BDBA-8F13-D05A-920D0C8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9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06A86-92F6-0C4F-B492-358C02A6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8B2B1-03E6-AF73-DA2A-C80EBB38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C17FB3-A799-1C9E-9283-F0FCB4E58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4F6AF1-4494-2491-79D5-D9447E78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456FFE-873B-D28F-9A17-6377DA76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F57FDE-B519-FCFE-C1BE-955A8727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90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38773-4253-9F3E-36AD-296CC2C2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F784C24-E91C-1992-98AF-523605A69D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A0AD09-C9CC-76CF-CDC2-78631FD77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DE41BF-B223-43C9-588C-7078B896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6330B5-D973-472F-21BF-6FDC3338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E3A5C-0BEB-CE1C-61D9-A124C361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85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E993F6-DEBF-D7C7-2E4A-61D5BC2C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C99150-820B-7D50-D208-6AFD500E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A5ED4D-B9F9-D2DE-224A-0539F669C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9CA26B-A3FD-4040-8624-132BC702F9DA}" type="datetimeFigureOut">
              <a:rPr lang="zh-TW" altLang="en-US" smtClean="0"/>
              <a:t>2025/5/28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623A93-8480-7D4B-1BAD-A018F577C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6F6CED-4ED3-2CFD-BF31-9722F4F0E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00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09755-A8E7-0250-3865-D0B5FA98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730" y="1291856"/>
            <a:ext cx="11192540" cy="2387600"/>
          </a:xfrm>
          <a:noFill/>
        </p:spPr>
        <p:txBody>
          <a:bodyPr>
            <a:normAutofit fontScale="90000"/>
          </a:bodyPr>
          <a:lstStyle/>
          <a:p>
            <a:r>
              <a:rPr lang="zh-TW" altLang="en-US" sz="7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跑步前後熱身與伸展動作指導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2F22AF5-9A62-DF4E-A21A-38C29842E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9240" y="3557536"/>
            <a:ext cx="9113520" cy="2863584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王翌權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傅俊偉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沈柏偉</a:t>
            </a:r>
          </a:p>
        </p:txBody>
      </p:sp>
    </p:spTree>
    <p:extLst>
      <p:ext uri="{BB962C8B-B14F-4D97-AF65-F5344CB8AC3E}">
        <p14:creationId xmlns:p14="http://schemas.microsoft.com/office/powerpoint/2010/main" val="376133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A90E2-02CE-6BA6-6E3C-442ABAB7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75880-BA04-9355-2437-A96CBB45A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4.</a:t>
            </a:r>
            <a:r>
              <a:rPr lang="zh-TW" altLang="en-US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機器學習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模型訓練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訓練兩種模型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MLP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學習判斷人物的左右側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輸出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動作分類（如弓箭步、手臂繞圈、抬腿等）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CNN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學習判斷熱身或暖身的動作辨識</a:t>
            </a: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輸出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二分類（正確／錯誤）</a:t>
            </a:r>
            <a:endParaRPr lang="zh-TW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30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E861D-CCB5-64C8-1CBD-287D15CB0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0D978-1917-FD80-8BAE-4942DBF3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行動裝置應用程式開發（</a:t>
            </a: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Android / iOS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採用跨平台開發框架（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Flutter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）設計行動應用程式，整合鏡頭輸入、姿勢偵測與模型推論功能。使用者可直接以手機前鏡頭進行動作分析，不需額外硬體設備。</a:t>
            </a:r>
          </a:p>
          <a:p>
            <a:pPr marL="0" indent="0">
              <a:buNone/>
            </a:pPr>
            <a:endParaRPr lang="zh-TW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2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A44F4-948E-65CF-2471-BA9E47EF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5" name="內容版面配置區 4" descr="一張含有 室內, 人員, 牆, 服裝 的圖片&#10;&#10;AI 產生的內容可能不正確。">
            <a:extLst>
              <a:ext uri="{FF2B5EF4-FFF2-40B4-BE49-F238E27FC236}">
                <a16:creationId xmlns:a16="http://schemas.microsoft.com/office/drawing/2014/main" id="{CD2FA07E-06B0-001D-CB9F-26B2E36CD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1" y="2624109"/>
            <a:ext cx="5313853" cy="3080199"/>
          </a:xfrm>
        </p:spPr>
      </p:pic>
      <p:pic>
        <p:nvPicPr>
          <p:cNvPr id="7" name="圖片 6" descr="一張含有 人員, 室內, 服裝, 牆 的圖片&#10;&#10;AI 產生的內容可能不正確。">
            <a:extLst>
              <a:ext uri="{FF2B5EF4-FFF2-40B4-BE49-F238E27FC236}">
                <a16:creationId xmlns:a16="http://schemas.microsoft.com/office/drawing/2014/main" id="{8A36FC83-7F72-0AE5-27AC-43ECEA7E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96" y="2624109"/>
            <a:ext cx="5313853" cy="30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7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40E76-1CE5-B2B8-CA5D-C5BA5D47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1" name="圖片 20" descr="一張含有 文字, 體適能, 平衡, 瑜珈 的圖片&#10;&#10;AI 產生的內容可能不正確。">
            <a:extLst>
              <a:ext uri="{FF2B5EF4-FFF2-40B4-BE49-F238E27FC236}">
                <a16:creationId xmlns:a16="http://schemas.microsoft.com/office/drawing/2014/main" id="{F142C2B8-86CD-05AE-96E8-6829DB82A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43" y="2145664"/>
            <a:ext cx="2931912" cy="1649200"/>
          </a:xfrm>
          <a:prstGeom prst="rect">
            <a:avLst/>
          </a:prstGeom>
        </p:spPr>
      </p:pic>
      <p:pic>
        <p:nvPicPr>
          <p:cNvPr id="23" name="圖片 22" descr="一張含有 文字, 體適能, 瑜珈, 室內 的圖片&#10;&#10;AI 產生的內容可能不正確。">
            <a:extLst>
              <a:ext uri="{FF2B5EF4-FFF2-40B4-BE49-F238E27FC236}">
                <a16:creationId xmlns:a16="http://schemas.microsoft.com/office/drawing/2014/main" id="{696A071D-C1C5-0903-DAD5-5F89C6E7A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28" y="2145664"/>
            <a:ext cx="2931912" cy="1649200"/>
          </a:xfrm>
          <a:prstGeom prst="rect">
            <a:avLst/>
          </a:prstGeom>
        </p:spPr>
      </p:pic>
      <p:pic>
        <p:nvPicPr>
          <p:cNvPr id="25" name="圖片 24" descr="一張含有 文字, 體適能, 瑜珈, 室內 的圖片&#10;&#10;AI 產生的內容可能不正確。">
            <a:extLst>
              <a:ext uri="{FF2B5EF4-FFF2-40B4-BE49-F238E27FC236}">
                <a16:creationId xmlns:a16="http://schemas.microsoft.com/office/drawing/2014/main" id="{7A2C07D1-C25B-360C-BF53-E12AF972B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6" y="2145664"/>
            <a:ext cx="2931912" cy="1649200"/>
          </a:xfrm>
          <a:prstGeom prst="rect">
            <a:avLst/>
          </a:prstGeom>
        </p:spPr>
      </p:pic>
      <p:pic>
        <p:nvPicPr>
          <p:cNvPr id="27" name="圖片 26" descr="一張含有 文字, 體適能, 室內, 牆 的圖片&#10;&#10;AI 產生的內容可能不正確。">
            <a:extLst>
              <a:ext uri="{FF2B5EF4-FFF2-40B4-BE49-F238E27FC236}">
                <a16:creationId xmlns:a16="http://schemas.microsoft.com/office/drawing/2014/main" id="{FDC387B0-E969-BB19-DB23-5C35BF81B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" y="4559088"/>
            <a:ext cx="2931912" cy="1649201"/>
          </a:xfrm>
          <a:prstGeom prst="rect">
            <a:avLst/>
          </a:prstGeom>
        </p:spPr>
      </p:pic>
      <p:pic>
        <p:nvPicPr>
          <p:cNvPr id="29" name="圖片 28" descr="一張含有 文字, 體適能, 瑜珈, 平衡 的圖片&#10;&#10;AI 產生的內容可能不正確。">
            <a:extLst>
              <a:ext uri="{FF2B5EF4-FFF2-40B4-BE49-F238E27FC236}">
                <a16:creationId xmlns:a16="http://schemas.microsoft.com/office/drawing/2014/main" id="{5FFF16EA-B54A-25B8-B833-8C36D91AD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21" y="4559089"/>
            <a:ext cx="2931912" cy="1649200"/>
          </a:xfrm>
          <a:prstGeom prst="rect">
            <a:avLst/>
          </a:prstGeom>
        </p:spPr>
      </p:pic>
      <p:pic>
        <p:nvPicPr>
          <p:cNvPr id="31" name="圖片 30" descr="一張含有 體適能, 文字, 平衡, 瑜珈 的圖片&#10;&#10;AI 產生的內容可能不正確。">
            <a:extLst>
              <a:ext uri="{FF2B5EF4-FFF2-40B4-BE49-F238E27FC236}">
                <a16:creationId xmlns:a16="http://schemas.microsoft.com/office/drawing/2014/main" id="{D4DD20D4-35D0-568D-86C4-A81046EEC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69" y="4559088"/>
            <a:ext cx="2931913" cy="1649201"/>
          </a:xfrm>
          <a:prstGeom prst="rect">
            <a:avLst/>
          </a:prstGeom>
        </p:spPr>
      </p:pic>
      <p:pic>
        <p:nvPicPr>
          <p:cNvPr id="33" name="圖片 32" descr="一張含有 體適能, 平衡, 膝蓋, 文字 的圖片&#10;&#10;AI 產生的內容可能不正確。">
            <a:extLst>
              <a:ext uri="{FF2B5EF4-FFF2-40B4-BE49-F238E27FC236}">
                <a16:creationId xmlns:a16="http://schemas.microsoft.com/office/drawing/2014/main" id="{CB1D6EDD-3403-7580-E0CA-41145820E5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6" y="4559088"/>
            <a:ext cx="2931910" cy="1649200"/>
          </a:xfrm>
          <a:prstGeom prst="rect">
            <a:avLst/>
          </a:prstGeom>
        </p:spPr>
      </p:pic>
      <p:pic>
        <p:nvPicPr>
          <p:cNvPr id="40" name="圖片 39" descr="一張含有 體適能, 平衡, 文字, 瑜珈 的圖片&#10;&#10;AI 產生的內容可能不正確。">
            <a:extLst>
              <a:ext uri="{FF2B5EF4-FFF2-40B4-BE49-F238E27FC236}">
                <a16:creationId xmlns:a16="http://schemas.microsoft.com/office/drawing/2014/main" id="{C05085C1-3ABF-E910-072F-15A000D8AD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" y="2145664"/>
            <a:ext cx="2931912" cy="16492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973306B6-1858-4478-6E65-A06C0145DC3F}"/>
              </a:ext>
            </a:extLst>
          </p:cNvPr>
          <p:cNvSpPr txBox="1"/>
          <p:nvPr/>
        </p:nvSpPr>
        <p:spPr>
          <a:xfrm>
            <a:off x="667580" y="1660992"/>
            <a:ext cx="168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初始動作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7D75218-FDCA-BF94-0BB3-73EA2920AB4A}"/>
              </a:ext>
            </a:extLst>
          </p:cNvPr>
          <p:cNvSpPr txBox="1"/>
          <p:nvPr/>
        </p:nvSpPr>
        <p:spPr>
          <a:xfrm>
            <a:off x="4044280" y="1692256"/>
            <a:ext cx="106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A29699F-DC65-95CC-77C8-F36442134168}"/>
              </a:ext>
            </a:extLst>
          </p:cNvPr>
          <p:cNvSpPr txBox="1"/>
          <p:nvPr/>
        </p:nvSpPr>
        <p:spPr>
          <a:xfrm>
            <a:off x="7073553" y="1714535"/>
            <a:ext cx="106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6185F06-4727-0690-1CF7-A0441152B157}"/>
              </a:ext>
            </a:extLst>
          </p:cNvPr>
          <p:cNvSpPr txBox="1"/>
          <p:nvPr/>
        </p:nvSpPr>
        <p:spPr>
          <a:xfrm>
            <a:off x="9631926" y="1696384"/>
            <a:ext cx="201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下彎到最低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1C1C163-6B2E-D5DA-065C-69B619A13752}"/>
              </a:ext>
            </a:extLst>
          </p:cNvPr>
          <p:cNvSpPr txBox="1"/>
          <p:nvPr/>
        </p:nvSpPr>
        <p:spPr>
          <a:xfrm>
            <a:off x="1000829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12B9CB8-C9E4-B2C9-2901-FF2D2F1414A4}"/>
              </a:ext>
            </a:extLst>
          </p:cNvPr>
          <p:cNvSpPr txBox="1"/>
          <p:nvPr/>
        </p:nvSpPr>
        <p:spPr>
          <a:xfrm>
            <a:off x="4062568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2ED89E-419F-6B8B-11CA-2AE5C10661D6}"/>
              </a:ext>
            </a:extLst>
          </p:cNvPr>
          <p:cNvSpPr txBox="1"/>
          <p:nvPr/>
        </p:nvSpPr>
        <p:spPr>
          <a:xfrm>
            <a:off x="7073553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D2E8338-E0F7-B336-2367-8A9F1772AA1B}"/>
              </a:ext>
            </a:extLst>
          </p:cNvPr>
          <p:cNvSpPr txBox="1"/>
          <p:nvPr/>
        </p:nvSpPr>
        <p:spPr>
          <a:xfrm>
            <a:off x="9287316" y="4074360"/>
            <a:ext cx="270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到頂點計數器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8340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7632B-2642-60A9-A0EB-E4F18BAD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預期進度</a:t>
            </a:r>
          </a:p>
        </p:txBody>
      </p:sp>
      <p:pic>
        <p:nvPicPr>
          <p:cNvPr id="9" name="內容版面配置區 8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776A7598-E585-DB07-B01F-603759F28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074"/>
            <a:ext cx="10515600" cy="4140439"/>
          </a:xfrm>
        </p:spPr>
      </p:pic>
    </p:spTree>
    <p:extLst>
      <p:ext uri="{BB962C8B-B14F-4D97-AF65-F5344CB8AC3E}">
        <p14:creationId xmlns:p14="http://schemas.microsoft.com/office/powerpoint/2010/main" val="316460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58751-10CD-89E2-0B4C-4A6ECA80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27AD9D-268A-5CB8-D24F-8DC4CABF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近年來隨著運動風氣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隨著運動風氣日益盛行，跑步成為大眾最常見的有氧運動之一。然而，許多民眾在運動前後常忽略熱身與伸展的重要性，導致肌肉拉傷、關節不適甚至運動傷害的風險增加</a:t>
            </a:r>
            <a:r>
              <a:rPr lang="en-US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。正確且完整的熱身與收操動作不僅能提升運動表現</a:t>
            </a:r>
            <a:r>
              <a:rPr lang="en-US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，更可有效預防運動傷害、促進身體恢復。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44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5EDF1-EE4F-DC32-3DEE-E30899FC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</p:txBody>
      </p:sp>
      <p:pic>
        <p:nvPicPr>
          <p:cNvPr id="11" name="圖片 10" descr="一張含有 圖形, 螢幕擷取畫面, 平面設計, 鮮豔 的圖片&#10;&#10;AI 產生的內容可能不正確。">
            <a:extLst>
              <a:ext uri="{FF2B5EF4-FFF2-40B4-BE49-F238E27FC236}">
                <a16:creationId xmlns:a16="http://schemas.microsoft.com/office/drawing/2014/main" id="{33740071-51C5-504A-4DFA-E7D55A15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5" y="5641700"/>
            <a:ext cx="2320636" cy="694533"/>
          </a:xfrm>
          <a:prstGeom prst="rect">
            <a:avLst/>
          </a:prstGeom>
        </p:spPr>
      </p:pic>
      <p:pic>
        <p:nvPicPr>
          <p:cNvPr id="13" name="圖片 12" descr="一張含有 字型, 圖形, 標誌, 符號 的圖片&#10;&#10;AI 產生的內容可能不正確。">
            <a:extLst>
              <a:ext uri="{FF2B5EF4-FFF2-40B4-BE49-F238E27FC236}">
                <a16:creationId xmlns:a16="http://schemas.microsoft.com/office/drawing/2014/main" id="{A2B87A4E-25B3-A0FF-7187-51187ADC0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8" y="4261354"/>
            <a:ext cx="4772283" cy="1601593"/>
          </a:xfrm>
          <a:prstGeom prst="rect">
            <a:avLst/>
          </a:prstGeom>
        </p:spPr>
      </p:pic>
      <p:pic>
        <p:nvPicPr>
          <p:cNvPr id="15" name="圖片 14" descr="一張含有 美工圖案, 圖形, 符號, 卡通 的圖片&#10;&#10;AI 產生的內容可能不正確。">
            <a:extLst>
              <a:ext uri="{FF2B5EF4-FFF2-40B4-BE49-F238E27FC236}">
                <a16:creationId xmlns:a16="http://schemas.microsoft.com/office/drawing/2014/main" id="{16A5C4C6-C1CA-798A-663C-F40097112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924249"/>
            <a:ext cx="841326" cy="841326"/>
          </a:xfrm>
          <a:prstGeom prst="rect">
            <a:avLst/>
          </a:prstGeom>
        </p:spPr>
      </p:pic>
      <p:pic>
        <p:nvPicPr>
          <p:cNvPr id="17" name="圖片 16" descr="一張含有 圖形, 螢幕擷取畫面, 平面設計, 字型 的圖片&#10;&#10;AI 產生的內容可能不正確。">
            <a:extLst>
              <a:ext uri="{FF2B5EF4-FFF2-40B4-BE49-F238E27FC236}">
                <a16:creationId xmlns:a16="http://schemas.microsoft.com/office/drawing/2014/main" id="{6ECC42DA-684B-BB96-46F6-2FB17DC4D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99" y="2028323"/>
            <a:ext cx="2381215" cy="633178"/>
          </a:xfrm>
          <a:prstGeom prst="rect">
            <a:avLst/>
          </a:prstGeom>
        </p:spPr>
      </p:pic>
      <p:pic>
        <p:nvPicPr>
          <p:cNvPr id="19" name="圖片 18" descr="一張含有 字型, 圖形, 文字, 螢幕擷取畫面 的圖片&#10;&#10;AI 產生的內容可能不正確。">
            <a:extLst>
              <a:ext uri="{FF2B5EF4-FFF2-40B4-BE49-F238E27FC236}">
                <a16:creationId xmlns:a16="http://schemas.microsoft.com/office/drawing/2014/main" id="{C5317837-19B7-0154-1608-D31C9929F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05" y="3481142"/>
            <a:ext cx="4333728" cy="117798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BD96DE-E260-D8C1-AA57-E36CDF519DBC}"/>
              </a:ext>
            </a:extLst>
          </p:cNvPr>
          <p:cNvSpPr txBox="1"/>
          <p:nvPr/>
        </p:nvSpPr>
        <p:spPr>
          <a:xfrm>
            <a:off x="7607991" y="1996134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B1F4E88-7AC3-7E0F-69AF-EB614A2B627F}"/>
              </a:ext>
            </a:extLst>
          </p:cNvPr>
          <p:cNvSpPr txBox="1"/>
          <p:nvPr/>
        </p:nvSpPr>
        <p:spPr>
          <a:xfrm>
            <a:off x="7607991" y="2765575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環境建置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C4D9B76-79D0-9CBC-7AB4-B9686CC9B7B4}"/>
              </a:ext>
            </a:extLst>
          </p:cNvPr>
          <p:cNvSpPr txBox="1"/>
          <p:nvPr/>
        </p:nvSpPr>
        <p:spPr>
          <a:xfrm>
            <a:off x="7584139" y="3720753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骨架偵測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F1B90A5-500E-A144-C3C1-B8B3FC9A31BC}"/>
              </a:ext>
            </a:extLst>
          </p:cNvPr>
          <p:cNvSpPr txBox="1"/>
          <p:nvPr/>
        </p:nvSpPr>
        <p:spPr>
          <a:xfrm>
            <a:off x="7607991" y="4651299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14C77B8-F3BB-9DB4-54C6-4D8857150F9B}"/>
              </a:ext>
            </a:extLst>
          </p:cNvPr>
          <p:cNvSpPr txBox="1"/>
          <p:nvPr/>
        </p:nvSpPr>
        <p:spPr>
          <a:xfrm>
            <a:off x="7607991" y="5478226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</a:p>
        </p:txBody>
      </p:sp>
      <p:pic>
        <p:nvPicPr>
          <p:cNvPr id="29" name="圖片 28" descr="一張含有 圖形, 圓形, 黑暗, 平面設計 的圖片&#10;&#10;AI 產生的內容可能不正確。">
            <a:extLst>
              <a:ext uri="{FF2B5EF4-FFF2-40B4-BE49-F238E27FC236}">
                <a16:creationId xmlns:a16="http://schemas.microsoft.com/office/drawing/2014/main" id="{15E43AD4-C0DB-5D76-D324-106BBEF3F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7" y="2543151"/>
            <a:ext cx="4382497" cy="1281817"/>
          </a:xfrm>
          <a:prstGeom prst="rect">
            <a:avLst/>
          </a:prstGeom>
        </p:spPr>
      </p:pic>
      <p:pic>
        <p:nvPicPr>
          <p:cNvPr id="31" name="圖片 30" descr="一張含有 圖形, 螢幕擷取畫面, 平面設計 的圖片&#10;&#10;AI 產生的內容可能不正確。">
            <a:extLst>
              <a:ext uri="{FF2B5EF4-FFF2-40B4-BE49-F238E27FC236}">
                <a16:creationId xmlns:a16="http://schemas.microsoft.com/office/drawing/2014/main" id="{A0D70BA0-AD52-79A8-6393-E934398C4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4" y="3646690"/>
            <a:ext cx="2705877" cy="8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4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BE69A-71F8-4BE3-E2F8-C6BE1032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11" name="內容版面配置區 10" descr="一張含有 文字, 圖表, 行, 字型 的圖片&#10;&#10;AI 產生的內容可能不正確。">
            <a:extLst>
              <a:ext uri="{FF2B5EF4-FFF2-40B4-BE49-F238E27FC236}">
                <a16:creationId xmlns:a16="http://schemas.microsoft.com/office/drawing/2014/main" id="{8D87ABE9-3FD0-4FE8-59E8-5A862114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6" y="1690688"/>
            <a:ext cx="9051428" cy="3960000"/>
          </a:xfrm>
        </p:spPr>
      </p:pic>
    </p:spTree>
    <p:extLst>
      <p:ext uri="{BB962C8B-B14F-4D97-AF65-F5344CB8AC3E}">
        <p14:creationId xmlns:p14="http://schemas.microsoft.com/office/powerpoint/2010/main" val="427180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12824-2736-1128-849F-8B841A03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熱身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內容版面配置區 20" descr="一張含有 文字, 字型, 圖表, 行 的圖片&#10;&#10;AI 產生的內容可能不正確。">
            <a:extLst>
              <a:ext uri="{FF2B5EF4-FFF2-40B4-BE49-F238E27FC236}">
                <a16:creationId xmlns:a16="http://schemas.microsoft.com/office/drawing/2014/main" id="{2A06F2B7-26A3-8142-4056-6483B112D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0" y="1690688"/>
            <a:ext cx="10328660" cy="3960000"/>
          </a:xfrm>
        </p:spPr>
      </p:pic>
    </p:spTree>
    <p:extLst>
      <p:ext uri="{BB962C8B-B14F-4D97-AF65-F5344CB8AC3E}">
        <p14:creationId xmlns:p14="http://schemas.microsoft.com/office/powerpoint/2010/main" val="248508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9A06F-93A3-2389-E158-70E11E80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收操伸展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文字, 字型, 圖表, 行 的圖片&#10;&#10;AI 產生的內容可能不正確。">
            <a:extLst>
              <a:ext uri="{FF2B5EF4-FFF2-40B4-BE49-F238E27FC236}">
                <a16:creationId xmlns:a16="http://schemas.microsoft.com/office/drawing/2014/main" id="{CFAF764A-271C-1DC9-AB62-287810C4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9" y="1690688"/>
            <a:ext cx="10328661" cy="3960000"/>
          </a:xfrm>
        </p:spPr>
      </p:pic>
    </p:spTree>
    <p:extLst>
      <p:ext uri="{BB962C8B-B14F-4D97-AF65-F5344CB8AC3E}">
        <p14:creationId xmlns:p14="http://schemas.microsoft.com/office/powerpoint/2010/main" val="390034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F3FD8-C47E-28E4-DD72-5C00E3A8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2941F73-B82F-C308-0C48-BD4D4A77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架設</a:t>
            </a:r>
            <a:r>
              <a:rPr lang="en-US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Anaconda </a:t>
            </a:r>
            <a:r>
              <a:rPr lang="zh-TW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虛擬環境與開發環境設定</a:t>
            </a:r>
            <a:endParaRPr lang="zh-TW" altLang="zh-TW" sz="40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為確保系統開發過程中各種套件的相容性與可控性，本研究採用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Anaconda 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作為開發環境管理工具。透過建立虛擬環境（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Virtual Environment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），可獨立安裝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Python 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相關套件，如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TensorFlow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3200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NumPy 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等，避免套件版本衝突並便於維護。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74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28A9DD-E883-8D93-4172-7E30C971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B7F833-5526-E8A2-FDDA-A8F2A85DA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2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2.MediaPipe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OpenCV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骨架辨識模組建置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本系統以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MediaPipe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Pose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模組為基礎，進行人體骨架關鍵點（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Landmarks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）偵測，並輔以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OpenCV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擷取與處理影像輸入（如鏡頭畫面截取、標註、角度顯示等）。透過分析肩、肘、膝、踝等關鍵關節節點的位置，可即時計算各部位角度，做為後續姿勢判斷依據。</a:t>
            </a:r>
          </a:p>
          <a:p>
            <a:pPr marL="0" indent="0">
              <a:buNone/>
            </a:pPr>
            <a:endParaRPr lang="zh-TW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62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18B2F6-11A2-E718-97FB-9D7D8B19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75238D-23F2-7036-8A60-1624B75E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建立姿勢資料集與標註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訓練姿勢分類模型，本研究針對特定熱身與收操動作（如高抬腿、弓步伸展等）蒐集大量骨架資料。每筆資料包含執行者之關鍵關節座標與計算後的角度資訊，並依據動作正確性進行標註為「正確」或「錯誤」。</a:t>
            </a:r>
          </a:p>
          <a:p>
            <a:pPr marL="0" indent="0">
              <a:buNone/>
            </a:pPr>
            <a:endParaRPr lang="zh-TW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9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513</Words>
  <Application>Microsoft Macintosh PowerPoint</Application>
  <PresentationFormat>寬螢幕</PresentationFormat>
  <Paragraphs>51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Aptos</vt:lpstr>
      <vt:lpstr>Aptos Display</vt:lpstr>
      <vt:lpstr>Arial</vt:lpstr>
      <vt:lpstr>Office 佈景主題</vt:lpstr>
      <vt:lpstr>跑步前後熱身與伸展動作指導 </vt:lpstr>
      <vt:lpstr>研究動機與目的</vt:lpstr>
      <vt:lpstr>開發工具</vt:lpstr>
      <vt:lpstr>系統架構</vt:lpstr>
      <vt:lpstr>流程圖(熱身)</vt:lpstr>
      <vt:lpstr>流程圖(收操伸展)</vt:lpstr>
      <vt:lpstr>研究內容及方法</vt:lpstr>
      <vt:lpstr>研究內容及方法</vt:lpstr>
      <vt:lpstr>研究內容及方法</vt:lpstr>
      <vt:lpstr>研究內容及方法</vt:lpstr>
      <vt:lpstr>研究內容及方法</vt:lpstr>
      <vt:lpstr>執行進度</vt:lpstr>
      <vt:lpstr>預期成果</vt:lpstr>
      <vt:lpstr>預期進度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翌權 王</dc:creator>
  <cp:lastModifiedBy>沈柏瑋</cp:lastModifiedBy>
  <cp:revision>13</cp:revision>
  <dcterms:created xsi:type="dcterms:W3CDTF">2025-05-24T13:46:11Z</dcterms:created>
  <dcterms:modified xsi:type="dcterms:W3CDTF">2025-05-28T03:00:59Z</dcterms:modified>
</cp:coreProperties>
</file>